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2" r:id="rId5"/>
    <p:sldId id="263" r:id="rId6"/>
    <p:sldId id="264" r:id="rId7"/>
    <p:sldId id="273" r:id="rId8"/>
    <p:sldId id="270" r:id="rId9"/>
    <p:sldId id="261" r:id="rId10"/>
    <p:sldId id="272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99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BE6CC-2954-442C-9B4D-75AE44AF9EB1}" type="datetime1">
              <a:rPr lang="en-IE" smtClean="0"/>
              <a:t>14/10/2021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C40E4-0881-4800-8BDE-BD67A654A2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34741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084E2-F758-4371-96EE-37899BC9A814}" type="datetime1">
              <a:rPr lang="en-IE" smtClean="0"/>
              <a:t>14/10/2021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4B9FF-FD46-439F-AF25-41C293F83E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6241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6BCA-230D-4C77-AF1B-A6488BAF1155}" type="datetimeFigureOut">
              <a:rPr lang="en-IE" smtClean="0"/>
              <a:pPr/>
              <a:t>14/10/2021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B946C-D3C9-47D6-9D4C-0919B71F6A51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636" y="1735240"/>
            <a:ext cx="6768752" cy="908720"/>
          </a:xfrm>
        </p:spPr>
        <p:txBody>
          <a:bodyPr>
            <a:noAutofit/>
          </a:bodyPr>
          <a:lstStyle/>
          <a:p>
            <a:r>
              <a:rPr lang="en-IE" sz="5400" b="1" dirty="0"/>
              <a:t>An Garda </a:t>
            </a:r>
            <a:r>
              <a:rPr lang="en-IE" sz="6000" b="1" dirty="0"/>
              <a:t>Síochána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012" y="2708920"/>
            <a:ext cx="6373216" cy="576064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chemeClr val="bg1"/>
                </a:solidFill>
              </a:rPr>
              <a:t>Advice for a Safe Halloween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3192" y="1"/>
            <a:ext cx="1700807" cy="17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at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700808"/>
            <a:ext cx="1584176" cy="1584176"/>
          </a:xfrm>
          <a:prstGeom prst="rect">
            <a:avLst/>
          </a:prstGeom>
        </p:spPr>
      </p:pic>
      <p:pic>
        <p:nvPicPr>
          <p:cNvPr id="6" name="Picture 5" descr="bat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0552" y="2636912"/>
            <a:ext cx="1584176" cy="1584176"/>
          </a:xfrm>
          <a:prstGeom prst="rect">
            <a:avLst/>
          </a:prstGeom>
        </p:spPr>
      </p:pic>
      <p:pic>
        <p:nvPicPr>
          <p:cNvPr id="7" name="Picture 6" descr="bat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8624" y="2852936"/>
            <a:ext cx="1584176" cy="1584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6165304"/>
            <a:ext cx="530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Garda Schools Programme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185E-6 L -1.26007 -1.618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185E-6 L -1.26007 -1.6185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185E-6 L -1.26007 -1.6185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493080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 descr="Flame gif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669360"/>
            <a:ext cx="9144001" cy="27432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1556792"/>
            <a:ext cx="3851920" cy="301034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IE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Happy</a:t>
            </a:r>
            <a:br>
              <a:rPr lang="en-IE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</a:br>
            <a:r>
              <a:rPr lang="en-IE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Halloween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Act safely and responsibly this Halloween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17226 L -0.0158 -1.43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199"/>
            <a:ext cx="8229600" cy="774934"/>
          </a:xfrm>
        </p:spPr>
        <p:txBody>
          <a:bodyPr/>
          <a:lstStyle/>
          <a:p>
            <a:r>
              <a:rPr lang="en-IE" b="1" dirty="0"/>
              <a:t>The Law</a:t>
            </a:r>
          </a:p>
        </p:txBody>
      </p:sp>
      <p:pic>
        <p:nvPicPr>
          <p:cNvPr id="4" name="Content Placeholder 3" descr="Flame gif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6669360"/>
            <a:ext cx="9144001" cy="27432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836712"/>
            <a:ext cx="8229600" cy="5069116"/>
          </a:xfrm>
          <a:prstGeom prst="rect">
            <a:avLst/>
          </a:prstGeom>
          <a:solidFill>
            <a:srgbClr val="000000">
              <a:alpha val="25882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It is against the </a:t>
            </a:r>
            <a:r>
              <a:rPr lang="en-IE" altLang="zh-CN" sz="3200" dirty="0">
                <a:solidFill>
                  <a:schemeClr val="bg1"/>
                </a:solidFill>
              </a:rPr>
              <a:t>law to</a:t>
            </a: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altLang="zh-CN" sz="3200" dirty="0">
                <a:solidFill>
                  <a:schemeClr val="bg1"/>
                </a:solidFill>
              </a:rPr>
              <a:t>P</a:t>
            </a:r>
            <a:r>
              <a:rPr kumimoji="0" lang="en-IE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ossess</a:t>
            </a: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or have a firework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altLang="zh-CN" sz="3200" dirty="0">
                <a:solidFill>
                  <a:schemeClr val="bg1"/>
                </a:solidFill>
              </a:rPr>
              <a:t>S</a:t>
            </a: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ell or supply (give someone), without a licence.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E" altLang="zh-CN" sz="3200" dirty="0">
                <a:solidFill>
                  <a:schemeClr val="bg1"/>
                </a:solidFill>
              </a:rPr>
              <a:t>Light fireworks.</a:t>
            </a:r>
            <a:endParaRPr kumimoji="0" lang="en-IE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altLang="zh-CN" sz="3200" dirty="0">
                <a:solidFill>
                  <a:schemeClr val="bg1"/>
                </a:solidFill>
              </a:rPr>
              <a:t>T</a:t>
            </a:r>
            <a:r>
              <a:rPr kumimoji="0" lang="en-IE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hrow</a:t>
            </a: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an ignited (lit) firework at any person or property.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E" altLang="zh-CN" sz="3200" dirty="0">
                <a:solidFill>
                  <a:schemeClr val="bg1"/>
                </a:solidFill>
              </a:rPr>
              <a:t>P</a:t>
            </a:r>
            <a:r>
              <a:rPr kumimoji="0" lang="en-IE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enalty</a:t>
            </a: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=</a:t>
            </a:r>
            <a:r>
              <a:rPr kumimoji="0" lang="en-IE" altLang="zh-CN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fine of up to €10,000 or 5 years imprisonment or both.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46" y="5905828"/>
            <a:ext cx="633093" cy="633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4328" y="5869381"/>
            <a:ext cx="151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Garda Síochána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8969" y="5906273"/>
            <a:ext cx="36000" cy="6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9376 L 0 -1.374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en-IE" b="1" dirty="0"/>
              <a:t>Use of Fireworks can Cause:</a:t>
            </a:r>
          </a:p>
        </p:txBody>
      </p:sp>
      <p:pic>
        <p:nvPicPr>
          <p:cNvPr id="4" name="Content Placeholder 3" descr="Flame gif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6669360"/>
            <a:ext cx="9144001" cy="27432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7584" y="1117222"/>
            <a:ext cx="7284310" cy="355719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E" altLang="zh-CN" sz="3200" dirty="0">
                <a:solidFill>
                  <a:schemeClr val="bg1"/>
                </a:solidFill>
              </a:rPr>
              <a:t>I</a:t>
            </a:r>
            <a:r>
              <a:rPr kumimoji="0" lang="en-IE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njury</a:t>
            </a: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distress.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 distress to animals.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Annoy older people.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House alarms set off.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Damage to property with fire, if fireworks continue to burn after landing.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71" y="5997921"/>
            <a:ext cx="633093" cy="633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5153" y="5961474"/>
            <a:ext cx="151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Garda Síochána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9794" y="5998366"/>
            <a:ext cx="36000" cy="6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9376 L 0 -1.374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244"/>
            <a:ext cx="8229600" cy="940966"/>
          </a:xfrm>
        </p:spPr>
        <p:txBody>
          <a:bodyPr/>
          <a:lstStyle/>
          <a:p>
            <a:r>
              <a:rPr lang="en-IE" b="1" dirty="0"/>
              <a:t>How do injuries occur?</a:t>
            </a:r>
          </a:p>
        </p:txBody>
      </p:sp>
      <p:pic>
        <p:nvPicPr>
          <p:cNvPr id="4" name="Content Placeholder 3" descr="Flame gif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669360"/>
            <a:ext cx="9144001" cy="27432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044882"/>
            <a:ext cx="8229600" cy="4501162"/>
          </a:xfrm>
          <a:prstGeom prst="rect">
            <a:avLst/>
          </a:prstGeom>
          <a:solidFill>
            <a:srgbClr val="000000">
              <a:alpha val="25882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Fireworks type</a:t>
            </a:r>
            <a:r>
              <a:rPr kumimoji="0" lang="en-IE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:-</a:t>
            </a: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All fireworks can cause                       injury (even sparklers burn at more than 700°C).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Being too close</a:t>
            </a:r>
            <a:r>
              <a:rPr kumimoji="0" lang="en-IE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:-</a:t>
            </a: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Injuries may result from being too close to fireworks when they explode.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Curiosity</a:t>
            </a:r>
            <a:r>
              <a:rPr kumimoji="0" lang="en-IE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:-</a:t>
            </a: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en-IE" altLang="zh-CN" sz="2800" noProof="0" dirty="0">
                <a:solidFill>
                  <a:schemeClr val="bg1"/>
                </a:solidFill>
              </a:rPr>
              <a:t>P</a:t>
            </a:r>
            <a:r>
              <a:rPr lang="en-IE" altLang="zh-CN" sz="2800" dirty="0" err="1">
                <a:solidFill>
                  <a:schemeClr val="bg1"/>
                </a:solidFill>
              </a:rPr>
              <a:t>eople</a:t>
            </a:r>
            <a:r>
              <a:rPr lang="en-IE" altLang="zh-CN" sz="2800" dirty="0">
                <a:solidFill>
                  <a:schemeClr val="bg1"/>
                </a:solidFill>
              </a:rPr>
              <a:t> </a:t>
            </a: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are often excited and curious around fireworks. For example, when they examine a ‘banger’ dud that initially failed to ignite.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31" y="5806370"/>
            <a:ext cx="633093" cy="633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3913" y="5769923"/>
            <a:ext cx="151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Garda Síochána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8554" y="5806815"/>
            <a:ext cx="36000" cy="6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9376 L 0 -1.374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29" y="121239"/>
            <a:ext cx="8229600" cy="1012974"/>
          </a:xfrm>
        </p:spPr>
        <p:txBody>
          <a:bodyPr/>
          <a:lstStyle/>
          <a:p>
            <a:r>
              <a:rPr lang="en-IE" b="1" dirty="0"/>
              <a:t>What kind of injuries can occur?</a:t>
            </a:r>
          </a:p>
        </p:txBody>
      </p:sp>
      <p:pic>
        <p:nvPicPr>
          <p:cNvPr id="4" name="Content Placeholder 3" descr="Flame gif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669360"/>
            <a:ext cx="9144001" cy="27432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194852"/>
            <a:ext cx="8191002" cy="4525963"/>
          </a:xfrm>
          <a:prstGeom prst="rect">
            <a:avLst/>
          </a:prstGeom>
          <a:solidFill>
            <a:srgbClr val="000000">
              <a:alpha val="2588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body parts most often injured are the hands and the head.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half of injuries are burns.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Fireworks can be associated with blindness, third degree burns, permanent scarring, and loss of fingers.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Fireworks can also cause life-threatening</a:t>
            </a:r>
            <a:r>
              <a:rPr kumimoji="0" lang="en-IE" altLang="zh-CN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E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residential, and motor vehicle fires.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50" y="5878541"/>
            <a:ext cx="633093" cy="633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2832" y="5842094"/>
            <a:ext cx="151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Garda Síochána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7473" y="5878986"/>
            <a:ext cx="36000" cy="6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9376 L 0 -1.374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Content Placeholder 3" descr="Flame gif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669360"/>
            <a:ext cx="9144001" cy="2743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Picture 6" descr="Warning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707221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1691680" y="1844824"/>
            <a:ext cx="5760640" cy="3024336"/>
          </a:xfrm>
          <a:prstGeom prst="round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E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WARNING</a:t>
            </a:r>
          </a:p>
          <a:p>
            <a:pPr algn="ctr"/>
            <a:endParaRPr lang="en-I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IE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following slides contain graphic images of injuries sustained from fireworks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38" y="5997921"/>
            <a:ext cx="633093" cy="6330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320" y="5961474"/>
            <a:ext cx="151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Garda Síochána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6961" y="5998366"/>
            <a:ext cx="36000" cy="6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9376 L 0 -1.374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rework handxr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51435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31" y="5985727"/>
            <a:ext cx="633093" cy="633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3913" y="5949280"/>
            <a:ext cx="151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Garda Síochána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8554" y="5986172"/>
            <a:ext cx="36000" cy="6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15870" y="692696"/>
            <a:ext cx="8460940" cy="5040560"/>
          </a:xfrm>
          <a:prstGeom prst="rect">
            <a:avLst/>
          </a:prstGeom>
          <a:solidFill>
            <a:srgbClr val="000000">
              <a:alpha val="25882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Fire Brigade and Ambulance Services responded</a:t>
            </a:r>
            <a:r>
              <a:rPr kumimoji="0" lang="en-IE" altLang="zh-CN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to </a:t>
            </a:r>
            <a:r>
              <a:rPr lang="en-IE" altLang="zh-CN" sz="2800" dirty="0">
                <a:solidFill>
                  <a:schemeClr val="bg1"/>
                </a:solidFill>
              </a:rPr>
              <a:t>over 1000 </a:t>
            </a:r>
            <a:r>
              <a:rPr kumimoji="0" lang="en-IE" altLang="zh-CN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callouts nationwide during Halloween 2019.</a:t>
            </a: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People often build bonfires too close to houses, parked</a:t>
            </a:r>
            <a:r>
              <a:rPr kumimoji="0" lang="en-IE" altLang="zh-CN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cars, electrical wires</a:t>
            </a: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  <a:r>
              <a:rPr kumimoji="0" lang="en-IE" altLang="zh-CN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This can lead to house fires</a:t>
            </a:r>
            <a:endParaRPr kumimoji="0" lang="en-IE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altLang="zh-CN" sz="2800" dirty="0">
                <a:solidFill>
                  <a:schemeClr val="bg1"/>
                </a:solidFill>
              </a:rPr>
              <a:t>Dozens of children are left with serious burns and hand injuries each year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altLang="zh-CN" sz="2800" dirty="0">
                <a:solidFill>
                  <a:schemeClr val="bg1"/>
                </a:solidFill>
              </a:rPr>
              <a:t>Injuries also occur from explosions within bonfires from gas cylinders and other objects.</a:t>
            </a:r>
            <a:endParaRPr kumimoji="0" lang="en-IE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More than €1 million was spent by local authorities cleaning up Halloween bonfires and fireworks last year.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540" y="-19768"/>
            <a:ext cx="8229600" cy="856480"/>
          </a:xfrm>
        </p:spPr>
        <p:txBody>
          <a:bodyPr/>
          <a:lstStyle/>
          <a:p>
            <a:r>
              <a:rPr lang="en-IE" b="1" dirty="0"/>
              <a:t>Did you know?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35" y="5913719"/>
            <a:ext cx="633093" cy="633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4017" y="5877272"/>
            <a:ext cx="151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Garda Síochána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8658" y="5914164"/>
            <a:ext cx="36000" cy="6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94" y="116632"/>
            <a:ext cx="8229600" cy="868958"/>
          </a:xfrm>
        </p:spPr>
        <p:txBody>
          <a:bodyPr/>
          <a:lstStyle/>
          <a:p>
            <a:r>
              <a:rPr lang="en-IE" b="1" dirty="0"/>
              <a:t>Tips for a Safe Halloween</a:t>
            </a:r>
          </a:p>
        </p:txBody>
      </p:sp>
      <p:pic>
        <p:nvPicPr>
          <p:cNvPr id="4" name="Content Placeholder 3" descr="Flame gif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669360"/>
            <a:ext cx="9144001" cy="27432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3466" y="908720"/>
            <a:ext cx="8352928" cy="5184576"/>
          </a:xfrm>
          <a:prstGeom prst="rect">
            <a:avLst/>
          </a:prstGeom>
          <a:solidFill>
            <a:srgbClr val="000000">
              <a:alpha val="27843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Stay a </a:t>
            </a:r>
            <a:r>
              <a:rPr kumimoji="0" lang="en-IE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safe distance </a:t>
            </a:r>
            <a:r>
              <a:rPr kumimoji="0" lang="en-I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from bonfires and fireworks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altLang="zh-CN" sz="2800" dirty="0">
                <a:solidFill>
                  <a:schemeClr val="bg1"/>
                </a:solidFill>
              </a:rPr>
              <a:t>Have an </a:t>
            </a:r>
            <a:r>
              <a:rPr lang="en-IE" altLang="zh-CN" sz="2800" b="1" u="sng" dirty="0">
                <a:solidFill>
                  <a:schemeClr val="bg1"/>
                </a:solidFill>
              </a:rPr>
              <a:t>adult</a:t>
            </a:r>
            <a:r>
              <a:rPr lang="en-IE" altLang="zh-CN" sz="2800" dirty="0">
                <a:solidFill>
                  <a:schemeClr val="bg1"/>
                </a:solidFill>
              </a:rPr>
              <a:t> with you when “trick or treating” or at events.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E" altLang="zh-CN" sz="10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altLang="zh-CN" sz="2800" dirty="0">
                <a:solidFill>
                  <a:schemeClr val="bg1"/>
                </a:solidFill>
              </a:rPr>
              <a:t>If you dress up in dark clothes, add </a:t>
            </a:r>
            <a:r>
              <a:rPr lang="en-IE" altLang="zh-CN" sz="2800" b="1" u="sng" dirty="0">
                <a:solidFill>
                  <a:schemeClr val="bg1"/>
                </a:solidFill>
              </a:rPr>
              <a:t>reflective material </a:t>
            </a:r>
            <a:r>
              <a:rPr lang="en-IE" altLang="zh-CN" sz="2800" dirty="0">
                <a:solidFill>
                  <a:schemeClr val="bg1"/>
                </a:solidFill>
              </a:rPr>
              <a:t>so that you can be seen by motorists and cyclists.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E" altLang="zh-CN" sz="11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altLang="zh-CN" sz="2800" dirty="0">
                <a:solidFill>
                  <a:schemeClr val="bg1"/>
                </a:solidFill>
              </a:rPr>
              <a:t>Make sure costumes are </a:t>
            </a:r>
            <a:r>
              <a:rPr lang="en-IE" altLang="zh-CN" sz="2800" b="1" u="sng" dirty="0">
                <a:solidFill>
                  <a:schemeClr val="bg1"/>
                </a:solidFill>
              </a:rPr>
              <a:t>fire resistant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E" altLang="zh-CN" sz="1100" b="1" u="sng" dirty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altLang="zh-CN" sz="2800" b="1" u="sng" dirty="0">
                <a:solidFill>
                  <a:schemeClr val="bg1"/>
                </a:solidFill>
              </a:rPr>
              <a:t>Do not buy, use, ignite or supply fireworks</a:t>
            </a:r>
            <a:r>
              <a:rPr lang="en-IE" altLang="zh-CN" sz="2800" dirty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E" altLang="zh-CN" sz="11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altLang="zh-CN" sz="2800" b="1" u="sng" dirty="0">
                <a:solidFill>
                  <a:schemeClr val="bg1"/>
                </a:solidFill>
              </a:rPr>
              <a:t>Keep pets indoors </a:t>
            </a:r>
            <a:r>
              <a:rPr lang="en-IE" altLang="zh-CN" sz="2800" dirty="0">
                <a:solidFill>
                  <a:schemeClr val="bg1"/>
                </a:solidFill>
              </a:rPr>
              <a:t>on Halloween night.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E" altLang="zh-CN" sz="11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altLang="zh-CN" sz="2800" b="1" u="sng" dirty="0">
                <a:solidFill>
                  <a:schemeClr val="bg1"/>
                </a:solidFill>
              </a:rPr>
              <a:t>Check on your elderly neighbours </a:t>
            </a:r>
            <a:r>
              <a:rPr lang="en-IE" altLang="zh-CN" sz="2800" dirty="0">
                <a:solidFill>
                  <a:schemeClr val="bg1"/>
                </a:solidFill>
              </a:rPr>
              <a:t>who may be frightened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31" y="5971321"/>
            <a:ext cx="633093" cy="633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3913" y="5934874"/>
            <a:ext cx="151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Garda Síochána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8554" y="5971766"/>
            <a:ext cx="36000" cy="6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9376 L 0 -1.374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444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An Garda Síochána</vt:lpstr>
      <vt:lpstr>The Law</vt:lpstr>
      <vt:lpstr>Use of Fireworks can Cause:</vt:lpstr>
      <vt:lpstr>How do injuries occur?</vt:lpstr>
      <vt:lpstr>What kind of injuries can occur?</vt:lpstr>
      <vt:lpstr>PowerPoint Presentation</vt:lpstr>
      <vt:lpstr>PowerPoint Presentation</vt:lpstr>
      <vt:lpstr>Did you know?</vt:lpstr>
      <vt:lpstr>Tips for a Safe Halloween</vt:lpstr>
      <vt:lpstr>Happy Halloween</vt:lpstr>
    </vt:vector>
  </TitlesOfParts>
  <Company>An Garda Siochana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S0749176</dc:creator>
  <cp:lastModifiedBy>Mark O Mahony</cp:lastModifiedBy>
  <cp:revision>75</cp:revision>
  <cp:lastPrinted>2021-09-01T09:36:01Z</cp:lastPrinted>
  <dcterms:created xsi:type="dcterms:W3CDTF">2017-09-22T14:37:06Z</dcterms:created>
  <dcterms:modified xsi:type="dcterms:W3CDTF">2021-10-14T09:21:35Z</dcterms:modified>
</cp:coreProperties>
</file>